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Semi-Bold" charset="1" panose="00000700000000000000"/>
      <p:regular r:id="rId14"/>
    </p:embeddedFont>
    <p:embeddedFont>
      <p:font typeface="DM Sans Bold" charset="1" panose="00000000000000000000"/>
      <p:regular r:id="rId15"/>
    </p:embeddedFont>
    <p:embeddedFont>
      <p:font typeface="Raleway Italics" charset="1" panose="00000000000000000000"/>
      <p:regular r:id="rId16"/>
    </p:embeddedFont>
    <p:embeddedFont>
      <p:font typeface="Montserrat Heavy" charset="1" panose="00000A00000000000000"/>
      <p:regular r:id="rId17"/>
    </p:embeddedFont>
    <p:embeddedFont>
      <p:font typeface="Raleway Bold Italics" charset="1" panose="00000000000000000000"/>
      <p:regular r:id="rId18"/>
    </p:embeddedFont>
    <p:embeddedFont>
      <p:font typeface="Mokoto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814" y="-403607"/>
            <a:ext cx="6531186" cy="11641778"/>
            <a:chOff x="0" y="0"/>
            <a:chExt cx="1720148" cy="30661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28919">
            <a:off x="1076036" y="-4819412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6543" y="1776216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6543" y="3354279"/>
            <a:ext cx="9506012" cy="142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Task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93764" y="4906218"/>
            <a:ext cx="3427871" cy="787875"/>
            <a:chOff x="0" y="0"/>
            <a:chExt cx="4570495" cy="10505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6815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68157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105087" y="435703"/>
              <a:ext cx="492779" cy="232950"/>
            </a:xfrm>
            <a:custGeom>
              <a:avLst/>
              <a:gdLst/>
              <a:ahLst/>
              <a:cxnLst/>
              <a:rect r="r" b="b" t="t" l="l"/>
              <a:pathLst>
                <a:path h="232950" w="492779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99410" y="397587"/>
              <a:ext cx="2025319" cy="356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9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76543" y="7622986"/>
            <a:ext cx="548251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Tuqa Mazin </a:t>
            </a:r>
          </a:p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Adham Roushdy</a:t>
            </a:r>
          </a:p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Ahmed Abdulrhman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97976" y="3478654"/>
            <a:ext cx="9506012" cy="142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822" y="3071015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575" y="2080415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9867" y="432760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38034" y="8178868"/>
            <a:ext cx="3427871" cy="787875"/>
            <a:chOff x="0" y="0"/>
            <a:chExt cx="176815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66849" y="85056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37591" y="84889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45523" y="1036764"/>
            <a:ext cx="7366041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5523" y="4248544"/>
            <a:ext cx="8533572" cy="360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3"/>
              </a:lnSpc>
            </a:pPr>
            <a:r>
              <a:rPr lang="en-US" sz="3173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Project objective: Predict taxi fare (fare_amount)</a:t>
            </a:r>
          </a:p>
          <a:p>
            <a:pPr algn="l">
              <a:lnSpc>
                <a:spcPts val="4093"/>
              </a:lnSpc>
            </a:pPr>
          </a:p>
          <a:p>
            <a:pPr algn="l">
              <a:lnSpc>
                <a:spcPts val="4093"/>
              </a:lnSpc>
            </a:pPr>
            <a:r>
              <a:rPr lang="en-US" sz="3173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Based on various data (distance, time, weather, vehicle condition, etc.)</a:t>
            </a:r>
          </a:p>
          <a:p>
            <a:pPr algn="l">
              <a:lnSpc>
                <a:spcPts val="4093"/>
              </a:lnSpc>
            </a:pPr>
          </a:p>
          <a:p>
            <a:pPr algn="l">
              <a:lnSpc>
                <a:spcPts val="4093"/>
              </a:lnSpc>
            </a:pPr>
            <a:r>
              <a:rPr lang="en-US" sz="3173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Type: Machine Learning – Regression Task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66943" y="2518019"/>
            <a:ext cx="11447852" cy="144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sz="57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🚕 Taxi Fare Prediction using Regression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5244" y="432760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80054" y="8864362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08869" y="919114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336709" y="6882953"/>
            <a:ext cx="2797859" cy="2797859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434481" y="6882953"/>
            <a:ext cx="2797859" cy="2797859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665" t="0" r="-24665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472645" y="6882953"/>
            <a:ext cx="2797859" cy="2797859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618" t="0" r="-24618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5079611" y="9174459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36709" y="1425643"/>
            <a:ext cx="12437276" cy="110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193" y="4275042"/>
            <a:ext cx="17499807" cy="214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Remove missing and outlier values (e.g., fare &lt; 0, or distance = 0)</a:t>
            </a:r>
          </a:p>
          <a:p>
            <a:pPr algn="ctr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Convert date to elements (hour, day, month)</a:t>
            </a:r>
          </a:p>
          <a:p>
            <a:pPr algn="ctr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Use One-Hot Encoding to represent weather, vehicle condition, and traffic conditions</a:t>
            </a:r>
          </a:p>
          <a:p>
            <a:pPr algn="ctr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Save data as cleaned_data1.csv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71110" y="2659838"/>
            <a:ext cx="12179179" cy="146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58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🧹 Data cleaning and preparation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0056" y="385725"/>
            <a:ext cx="935832" cy="847353"/>
          </a:xfrm>
          <a:custGeom>
            <a:avLst/>
            <a:gdLst/>
            <a:ahLst/>
            <a:cxnLst/>
            <a:rect r="r" b="b" t="t" l="l"/>
            <a:pathLst>
              <a:path h="847353" w="935832">
                <a:moveTo>
                  <a:pt x="0" y="0"/>
                </a:moveTo>
                <a:lnTo>
                  <a:pt x="935832" y="0"/>
                </a:lnTo>
                <a:lnTo>
                  <a:pt x="935832" y="847354"/>
                </a:lnTo>
                <a:lnTo>
                  <a:pt x="0" y="84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8232" y="3737015"/>
            <a:ext cx="1406485" cy="1406485"/>
          </a:xfrm>
          <a:custGeom>
            <a:avLst/>
            <a:gdLst/>
            <a:ahLst/>
            <a:cxnLst/>
            <a:rect r="r" b="b" t="t" l="l"/>
            <a:pathLst>
              <a:path h="1406485" w="1406485">
                <a:moveTo>
                  <a:pt x="0" y="0"/>
                </a:moveTo>
                <a:lnTo>
                  <a:pt x="1406485" y="0"/>
                </a:lnTo>
                <a:lnTo>
                  <a:pt x="1406485" y="1406485"/>
                </a:lnTo>
                <a:lnTo>
                  <a:pt x="0" y="1406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0871" y="3623400"/>
            <a:ext cx="1563369" cy="1571943"/>
          </a:xfrm>
          <a:custGeom>
            <a:avLst/>
            <a:gdLst/>
            <a:ahLst/>
            <a:cxnLst/>
            <a:rect r="r" b="b" t="t" l="l"/>
            <a:pathLst>
              <a:path h="1571943" w="1563369">
                <a:moveTo>
                  <a:pt x="0" y="0"/>
                </a:moveTo>
                <a:lnTo>
                  <a:pt x="1563369" y="0"/>
                </a:lnTo>
                <a:lnTo>
                  <a:pt x="1563369" y="1571943"/>
                </a:lnTo>
                <a:lnTo>
                  <a:pt x="0" y="15719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81940" y="3761294"/>
            <a:ext cx="1457906" cy="1434049"/>
          </a:xfrm>
          <a:custGeom>
            <a:avLst/>
            <a:gdLst/>
            <a:ahLst/>
            <a:cxnLst/>
            <a:rect r="r" b="b" t="t" l="l"/>
            <a:pathLst>
              <a:path h="1434049" w="1457906">
                <a:moveTo>
                  <a:pt x="0" y="0"/>
                </a:moveTo>
                <a:lnTo>
                  <a:pt x="1457906" y="0"/>
                </a:lnTo>
                <a:lnTo>
                  <a:pt x="1457906" y="1434049"/>
                </a:lnTo>
                <a:lnTo>
                  <a:pt x="0" y="1434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3362" y="1594464"/>
            <a:ext cx="6185052" cy="148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</a:t>
            </a:r>
          </a:p>
          <a:p>
            <a:pPr algn="ctr">
              <a:lnSpc>
                <a:spcPts val="4748"/>
              </a:lnSpc>
            </a:pPr>
            <a:r>
              <a:rPr lang="en-US" sz="49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Models used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64958" y="5414200"/>
            <a:ext cx="4473033" cy="1028099"/>
            <a:chOff x="0" y="0"/>
            <a:chExt cx="176815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9999" y="5803409"/>
            <a:ext cx="3657919" cy="55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22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LINEAR REGRESSION</a:t>
            </a:r>
          </a:p>
          <a:p>
            <a:pPr algn="ctr">
              <a:lnSpc>
                <a:spcPts val="2158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115945" y="5333237"/>
            <a:ext cx="4924055" cy="1131764"/>
            <a:chOff x="0" y="0"/>
            <a:chExt cx="1768157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975018" y="5673098"/>
            <a:ext cx="5375076" cy="29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22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RANDOM FOREST REGRESSOR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51131" y="5333237"/>
            <a:ext cx="4473033" cy="1028099"/>
            <a:chOff x="0" y="0"/>
            <a:chExt cx="1768157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345213" y="5673098"/>
            <a:ext cx="3684870" cy="29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b="true" sz="22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XGBOOST REGRESSOR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2889">
            <a:off x="-4783694" y="7975014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65146" y="432760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17566" y="9258300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46381" y="9585077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7264" y="1507908"/>
            <a:ext cx="4993586" cy="9204767"/>
          </a:xfrm>
          <a:custGeom>
            <a:avLst/>
            <a:gdLst/>
            <a:ahLst/>
            <a:cxnLst/>
            <a:rect r="r" b="b" t="t" l="l"/>
            <a:pathLst>
              <a:path h="9204767" w="4993586">
                <a:moveTo>
                  <a:pt x="0" y="0"/>
                </a:moveTo>
                <a:lnTo>
                  <a:pt x="4993586" y="0"/>
                </a:lnTo>
                <a:lnTo>
                  <a:pt x="4993586" y="9204768"/>
                </a:lnTo>
                <a:lnTo>
                  <a:pt x="0" y="9204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478587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1517" y="4508521"/>
            <a:ext cx="11763579" cy="2886317"/>
          </a:xfrm>
          <a:custGeom>
            <a:avLst/>
            <a:gdLst/>
            <a:ahLst/>
            <a:cxnLst/>
            <a:rect r="r" b="b" t="t" l="l"/>
            <a:pathLst>
              <a:path h="2886317" w="11763579">
                <a:moveTo>
                  <a:pt x="0" y="0"/>
                </a:moveTo>
                <a:lnTo>
                  <a:pt x="11763578" y="0"/>
                </a:lnTo>
                <a:lnTo>
                  <a:pt x="11763578" y="2886317"/>
                </a:lnTo>
                <a:lnTo>
                  <a:pt x="0" y="2886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739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17123" y="9568397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5523" y="1664483"/>
            <a:ext cx="9313777" cy="220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Evaluation</a:t>
            </a:r>
          </a:p>
          <a:p>
            <a:pPr algn="l">
              <a:lnSpc>
                <a:spcPts val="5578"/>
              </a:lnSpc>
            </a:pPr>
          </a:p>
          <a:p>
            <a:pPr algn="l">
              <a:lnSpc>
                <a:spcPts val="3773"/>
              </a:lnSpc>
            </a:pPr>
            <a:r>
              <a:rPr lang="en-US" sz="39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📊 Model performance comparison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7983" y="7615982"/>
            <a:ext cx="9830646" cy="214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273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Note:</a:t>
            </a:r>
          </a:p>
          <a:p>
            <a:pPr algn="l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🔸 Best model = Random Forest</a:t>
            </a:r>
          </a:p>
          <a:p>
            <a:pPr algn="l" marL="706764" indent="-353382" lvl="1">
              <a:lnSpc>
                <a:spcPts val="4222"/>
              </a:lnSpc>
              <a:buFont typeface="Arial"/>
              <a:buChar char="•"/>
            </a:pPr>
            <a:r>
              <a:rPr lang="en-US" b="true" sz="32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🔸 Because it gave the highest accuracy and lowest error.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8095" y="564812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46705" y="8105383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5520" y="843216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6262" y="8415479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6705" y="2076078"/>
            <a:ext cx="9176274" cy="160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Conclusion</a:t>
            </a:r>
          </a:p>
          <a:p>
            <a:pPr algn="l">
              <a:lnSpc>
                <a:spcPts val="4438"/>
              </a:lnSpc>
            </a:pPr>
            <a:r>
              <a:rPr lang="en-US" sz="46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✅ What did we learn?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155" y="4353264"/>
            <a:ext cx="16423959" cy="297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585" indent="-331792" lvl="1">
              <a:lnSpc>
                <a:spcPts val="3964"/>
              </a:lnSpc>
              <a:buAutoNum type="arabicPeriod" startAt="1"/>
            </a:pPr>
            <a:r>
              <a:rPr lang="en-US" b="true" sz="30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I learned how to intelligently prepare data.</a:t>
            </a:r>
          </a:p>
          <a:p>
            <a:pPr algn="l" marL="663585" indent="-331792" lvl="1">
              <a:lnSpc>
                <a:spcPts val="3964"/>
              </a:lnSpc>
              <a:buAutoNum type="arabicPeriod" startAt="1"/>
            </a:pPr>
            <a:r>
              <a:rPr lang="en-US" b="true" sz="30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I used regression models to accurately predict prices.</a:t>
            </a:r>
          </a:p>
          <a:p>
            <a:pPr algn="l" marL="663585" indent="-331792" lvl="1">
              <a:lnSpc>
                <a:spcPts val="3964"/>
              </a:lnSpc>
              <a:buAutoNum type="arabicPeriod" startAt="1"/>
            </a:pPr>
            <a:r>
              <a:rPr lang="en-US" b="true" sz="30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I was able to compare models and choose the best one.</a:t>
            </a:r>
          </a:p>
          <a:p>
            <a:pPr algn="l" marL="663585" indent="-331792" lvl="1">
              <a:lnSpc>
                <a:spcPts val="3964"/>
              </a:lnSpc>
              <a:buAutoNum type="arabicPeriod" startAt="1"/>
            </a:pPr>
            <a:r>
              <a:rPr lang="en-US" b="true" sz="30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Random Forest was the strongest at predicting.</a:t>
            </a:r>
          </a:p>
          <a:p>
            <a:pPr algn="l" marL="663585" indent="-331792" lvl="1">
              <a:lnSpc>
                <a:spcPts val="3964"/>
              </a:lnSpc>
              <a:buAutoNum type="arabicPeriod" startAt="1"/>
            </a:pPr>
            <a:r>
              <a:rPr lang="en-US" b="true" sz="30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This project is a practical example of using machine</a:t>
            </a:r>
          </a:p>
          <a:p>
            <a:pPr algn="l">
              <a:lnSpc>
                <a:spcPts val="3964"/>
              </a:lnSpc>
            </a:pPr>
            <a:r>
              <a:rPr lang="en-US" sz="3073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learning in real-world applications, such as Uber or Bolt.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397663" y="2447052"/>
            <a:ext cx="5985108" cy="5985108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187" r="223" b="-25187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692956" y="6582619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83721" y="564812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25294">
            <a:off x="-4706113" y="875424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19534">
            <a:off x="-3557550" y="-5130180"/>
            <a:ext cx="21645066" cy="7900449"/>
          </a:xfrm>
          <a:custGeom>
            <a:avLst/>
            <a:gdLst/>
            <a:ahLst/>
            <a:cxnLst/>
            <a:rect r="r" b="b" t="t" l="l"/>
            <a:pathLst>
              <a:path h="7900449" w="21645066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34481" y="1365543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71201" y="8349713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63042" y="8656294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98419" y="2520315"/>
            <a:ext cx="3279202" cy="5246370"/>
            <a:chOff x="0" y="0"/>
            <a:chExt cx="50803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34" cy="812800"/>
            </a:xfrm>
            <a:custGeom>
              <a:avLst/>
              <a:gdLst/>
              <a:ahLst/>
              <a:cxnLst/>
              <a:rect r="r" b="b" t="t" l="l"/>
              <a:pathLst>
                <a:path h="812800" w="508034">
                  <a:moveTo>
                    <a:pt x="54301" y="0"/>
                  </a:moveTo>
                  <a:lnTo>
                    <a:pt x="453733" y="0"/>
                  </a:lnTo>
                  <a:cubicBezTo>
                    <a:pt x="468135" y="0"/>
                    <a:pt x="481946" y="5721"/>
                    <a:pt x="492130" y="15904"/>
                  </a:cubicBezTo>
                  <a:cubicBezTo>
                    <a:pt x="502313" y="26088"/>
                    <a:pt x="508034" y="39900"/>
                    <a:pt x="508034" y="54301"/>
                  </a:cubicBezTo>
                  <a:lnTo>
                    <a:pt x="508034" y="758499"/>
                  </a:lnTo>
                  <a:cubicBezTo>
                    <a:pt x="508034" y="772900"/>
                    <a:pt x="502313" y="786712"/>
                    <a:pt x="492130" y="796896"/>
                  </a:cubicBezTo>
                  <a:cubicBezTo>
                    <a:pt x="481946" y="807079"/>
                    <a:pt x="468135" y="812800"/>
                    <a:pt x="453733" y="812800"/>
                  </a:cubicBezTo>
                  <a:lnTo>
                    <a:pt x="54301" y="812800"/>
                  </a:lnTo>
                  <a:cubicBezTo>
                    <a:pt x="39900" y="812800"/>
                    <a:pt x="26088" y="807079"/>
                    <a:pt x="15904" y="796896"/>
                  </a:cubicBezTo>
                  <a:cubicBezTo>
                    <a:pt x="5721" y="786712"/>
                    <a:pt x="0" y="772900"/>
                    <a:pt x="0" y="758499"/>
                  </a:cubicBezTo>
                  <a:lnTo>
                    <a:pt x="0" y="54301"/>
                  </a:lnTo>
                  <a:cubicBezTo>
                    <a:pt x="0" y="39900"/>
                    <a:pt x="5721" y="26088"/>
                    <a:pt x="15904" y="15904"/>
                  </a:cubicBezTo>
                  <a:cubicBezTo>
                    <a:pt x="26088" y="5721"/>
                    <a:pt x="39900" y="0"/>
                    <a:pt x="54301" y="0"/>
                  </a:cubicBezTo>
                  <a:close/>
                </a:path>
              </a:pathLst>
            </a:custGeom>
            <a:blipFill>
              <a:blip r:embed="rId7"/>
              <a:stretch>
                <a:fillRect l="-84940" t="0" r="-54743" b="0"/>
              </a:stretch>
            </a:blipFill>
            <a:ln w="66675" cap="rnd">
              <a:gradFill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394695" y="2520315"/>
            <a:ext cx="3279202" cy="5246370"/>
            <a:chOff x="0" y="0"/>
            <a:chExt cx="50803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34" cy="812800"/>
            </a:xfrm>
            <a:custGeom>
              <a:avLst/>
              <a:gdLst/>
              <a:ahLst/>
              <a:cxnLst/>
              <a:rect r="r" b="b" t="t" l="l"/>
              <a:pathLst>
                <a:path h="812800" w="508034">
                  <a:moveTo>
                    <a:pt x="54301" y="0"/>
                  </a:moveTo>
                  <a:lnTo>
                    <a:pt x="453733" y="0"/>
                  </a:lnTo>
                  <a:cubicBezTo>
                    <a:pt x="468135" y="0"/>
                    <a:pt x="481946" y="5721"/>
                    <a:pt x="492130" y="15904"/>
                  </a:cubicBezTo>
                  <a:cubicBezTo>
                    <a:pt x="502313" y="26088"/>
                    <a:pt x="508034" y="39900"/>
                    <a:pt x="508034" y="54301"/>
                  </a:cubicBezTo>
                  <a:lnTo>
                    <a:pt x="508034" y="758499"/>
                  </a:lnTo>
                  <a:cubicBezTo>
                    <a:pt x="508034" y="772900"/>
                    <a:pt x="502313" y="786712"/>
                    <a:pt x="492130" y="796896"/>
                  </a:cubicBezTo>
                  <a:cubicBezTo>
                    <a:pt x="481946" y="807079"/>
                    <a:pt x="468135" y="812800"/>
                    <a:pt x="453733" y="812800"/>
                  </a:cubicBezTo>
                  <a:lnTo>
                    <a:pt x="54301" y="812800"/>
                  </a:lnTo>
                  <a:cubicBezTo>
                    <a:pt x="39900" y="812800"/>
                    <a:pt x="26088" y="807079"/>
                    <a:pt x="15904" y="796896"/>
                  </a:cubicBezTo>
                  <a:cubicBezTo>
                    <a:pt x="5721" y="786712"/>
                    <a:pt x="0" y="772900"/>
                    <a:pt x="0" y="758499"/>
                  </a:cubicBezTo>
                  <a:lnTo>
                    <a:pt x="0" y="54301"/>
                  </a:lnTo>
                  <a:cubicBezTo>
                    <a:pt x="0" y="39900"/>
                    <a:pt x="5721" y="26088"/>
                    <a:pt x="15904" y="15904"/>
                  </a:cubicBezTo>
                  <a:cubicBezTo>
                    <a:pt x="26088" y="5721"/>
                    <a:pt x="39900" y="0"/>
                    <a:pt x="54301" y="0"/>
                  </a:cubicBezTo>
                  <a:close/>
                </a:path>
              </a:pathLst>
            </a:custGeom>
            <a:blipFill>
              <a:blip r:embed="rId8"/>
              <a:stretch>
                <a:fillRect l="-69842" t="0" r="-69842" b="0"/>
              </a:stretch>
            </a:blipFill>
            <a:ln w="66675" cap="rnd">
              <a:gradFill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070758" y="8659809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63450" y="2749613"/>
            <a:ext cx="10850254" cy="156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62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Why Regression not Classification?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9064" y="4964196"/>
            <a:ext cx="9705631" cy="257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b="true" sz="31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Because fare_amount is a continuous real number,</a:t>
            </a:r>
          </a:p>
          <a:p>
            <a:pPr algn="ctr">
              <a:lnSpc>
                <a:spcPts val="4093"/>
              </a:lnSpc>
            </a:pPr>
          </a:p>
          <a:p>
            <a:pPr algn="ctr">
              <a:lnSpc>
                <a:spcPts val="4093"/>
              </a:lnSpc>
            </a:pPr>
            <a:r>
              <a:rPr lang="en-US" b="true" sz="31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it's not a class (like "expensive" or "cheap"),</a:t>
            </a:r>
          </a:p>
          <a:p>
            <a:pPr algn="ctr">
              <a:lnSpc>
                <a:spcPts val="4093"/>
              </a:lnSpc>
            </a:pPr>
          </a:p>
          <a:p>
            <a:pPr algn="ctr">
              <a:lnSpc>
                <a:spcPts val="4093"/>
              </a:lnSpc>
            </a:pPr>
            <a:r>
              <a:rPr lang="en-US" b="true" sz="3173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That's why I used regression, not classification.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34481" y="3487351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5863" y="4411280"/>
            <a:ext cx="9176274" cy="110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DAGu3M7Ymz4</dc:identifier>
  <dcterms:modified xsi:type="dcterms:W3CDTF">2011-08-01T06:04:30Z</dcterms:modified>
  <cp:revision>1</cp:revision>
  <dc:title>Blue Purple Gradient Tech Futuristic Artificial Intelligence Presentation</dc:title>
</cp:coreProperties>
</file>